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59" r:id="rId8"/>
    <p:sldId id="260" r:id="rId9"/>
    <p:sldId id="263" r:id="rId10"/>
    <p:sldId id="264" r:id="rId11"/>
    <p:sldId id="265" r:id="rId12"/>
    <p:sldId id="266" r:id="rId13"/>
    <p:sldId id="261" r:id="rId14"/>
    <p:sldId id="26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30-9-2021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30-9-2021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463971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Het leefbare gebouw</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VT</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Concepting</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Leisure regie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23488167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sngStrike" kern="1200" dirty="0">
                          <a:solidFill>
                            <a:srgbClr val="000644"/>
                          </a:solidFill>
                        </a:rPr>
                        <a:t>Week 1</a:t>
                      </a:r>
                      <a:endParaRPr lang="nl-NL" sz="1200" b="1" strike="sngStrike" kern="1200" dirty="0">
                        <a:solidFill>
                          <a:srgbClr val="000644"/>
                        </a:solidFill>
                        <a:latin typeface="+mn-lt"/>
                        <a:ea typeface="+mn-ea"/>
                        <a:cs typeface="+mn-cs"/>
                      </a:endParaRPr>
                    </a:p>
                  </a:txBody>
                  <a:tcPr anchor="ctr"/>
                </a:tc>
                <a:tc>
                  <a:txBody>
                    <a:bodyPr/>
                    <a:lstStyle/>
                    <a:p>
                      <a:pPr marL="0" algn="ctr" defTabSz="914400" rtl="0" eaLnBrk="1" latinLnBrk="0" hangingPunct="1"/>
                      <a:r>
                        <a:rPr lang="nl-NL" sz="1200" b="1" strike="sngStrike" kern="1200" dirty="0">
                          <a:solidFill>
                            <a:schemeClr val="bg1">
                              <a:lumMod val="85000"/>
                            </a:schemeClr>
                          </a:solidFill>
                        </a:rPr>
                        <a:t>Week 2</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b="1" strike="sngStrike" kern="1200" dirty="0">
                          <a:solidFill>
                            <a:schemeClr val="bg1">
                              <a:lumMod val="85000"/>
                            </a:schemeClr>
                          </a:solidFill>
                        </a:rPr>
                        <a:t>Week 3</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b="1" strike="sngStrike" kern="1200" dirty="0">
                          <a:solidFill>
                            <a:schemeClr val="bg1">
                              <a:lumMod val="85000"/>
                            </a:schemeClr>
                          </a:solidFill>
                        </a:rPr>
                        <a:t>Week 4</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b="1" strike="sngStrike" kern="1200" dirty="0">
                          <a:solidFill>
                            <a:schemeClr val="bg1">
                              <a:lumMod val="85000"/>
                            </a:schemeClr>
                          </a:solidFill>
                        </a:rPr>
                        <a:t>Week 5</a:t>
                      </a:r>
                      <a:endParaRPr lang="nl-NL" sz="1200" b="1" strike="sngStrike"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pic>
        <p:nvPicPr>
          <p:cNvPr id="3" name="Afbeelding 2">
            <a:extLst>
              <a:ext uri="{FF2B5EF4-FFF2-40B4-BE49-F238E27FC236}">
                <a16:creationId xmlns:a16="http://schemas.microsoft.com/office/drawing/2014/main" id="{1FB9EE96-203B-4B48-82B1-7A714440ABA5}"/>
              </a:ext>
            </a:extLst>
          </p:cNvPr>
          <p:cNvPicPr>
            <a:picLocks noChangeAspect="1"/>
          </p:cNvPicPr>
          <p:nvPr/>
        </p:nvPicPr>
        <p:blipFill>
          <a:blip r:embed="rId5"/>
          <a:stretch>
            <a:fillRect/>
          </a:stretch>
        </p:blipFill>
        <p:spPr>
          <a:xfrm>
            <a:off x="1116677" y="2869650"/>
            <a:ext cx="6195875" cy="3100279"/>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3: Inspraakmiddag</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2308324"/>
          </a:xfrm>
          <a:prstGeom prst="rect">
            <a:avLst/>
          </a:prstGeom>
          <a:noFill/>
        </p:spPr>
        <p:txBody>
          <a:bodyPr wrap="square" rtlCol="0">
            <a:spAutoFit/>
          </a:bodyPr>
          <a:lstStyle/>
          <a:p>
            <a:pPr marL="285750" indent="-285750">
              <a:buFont typeface="Arial" panose="020B0604020202020204" pitchFamily="34" charset="0"/>
              <a:buChar char="•"/>
            </a:pPr>
            <a:r>
              <a:rPr lang="nl-NL" dirty="0"/>
              <a:t>Organiseer de inspraakmiddag (fictief)</a:t>
            </a:r>
          </a:p>
          <a:p>
            <a:pPr marL="285750" indent="-285750">
              <a:buFont typeface="Arial" panose="020B0604020202020204" pitchFamily="34" charset="0"/>
              <a:buChar char="•"/>
            </a:pPr>
            <a:r>
              <a:rPr lang="nl-NL" dirty="0"/>
              <a:t>4 stakeholders zijn aanwezig </a:t>
            </a:r>
          </a:p>
          <a:p>
            <a:pPr marL="285750" indent="-285750">
              <a:buFont typeface="Arial" panose="020B0604020202020204" pitchFamily="34" charset="0"/>
              <a:buChar char="•"/>
            </a:pPr>
            <a:r>
              <a:rPr lang="nl-NL" dirty="0"/>
              <a:t>Schrijf de verschillende argumenten die je te horen krijgt voor en tegen op </a:t>
            </a:r>
          </a:p>
          <a:p>
            <a:pPr marL="285750" indent="-285750">
              <a:buFont typeface="Arial" panose="020B0604020202020204" pitchFamily="34" charset="0"/>
              <a:buChar char="•"/>
            </a:pPr>
            <a:r>
              <a:rPr lang="nl-NL" dirty="0"/>
              <a:t>Gebruik deze om het concept verder te verbeteren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03254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4: Pitch je concept</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3139321"/>
          </a:xfrm>
          <a:prstGeom prst="rect">
            <a:avLst/>
          </a:prstGeom>
          <a:noFill/>
        </p:spPr>
        <p:txBody>
          <a:bodyPr wrap="square" rtlCol="0">
            <a:spAutoFit/>
          </a:bodyPr>
          <a:lstStyle/>
          <a:p>
            <a:r>
              <a:rPr lang="nl-NL" dirty="0"/>
              <a:t>Na de inspraakmiddag maakt je door de input van de verschillende stakeholders een keuze tussen de concepten. Of juist tussen de onderdelen van de verschillende concepten. </a:t>
            </a:r>
          </a:p>
          <a:p>
            <a:endParaRPr lang="nl-NL" dirty="0"/>
          </a:p>
          <a:p>
            <a:r>
              <a:rPr lang="nl-NL" dirty="0"/>
              <a:t>Werk dit concept uit in een conceptvoorstel  (</a:t>
            </a:r>
            <a:r>
              <a:rPr lang="nl-NL" dirty="0" err="1"/>
              <a:t>two</a:t>
            </a:r>
            <a:r>
              <a:rPr lang="nl-NL" dirty="0"/>
              <a:t> pager). Met:</a:t>
            </a:r>
          </a:p>
          <a:p>
            <a:pPr marL="285750" indent="-285750">
              <a:buFont typeface="Arial" panose="020B0604020202020204" pitchFamily="34" charset="0"/>
              <a:buChar char="•"/>
            </a:pPr>
            <a:r>
              <a:rPr lang="nl-NL" dirty="0"/>
              <a:t>Beschrijving concept</a:t>
            </a:r>
          </a:p>
          <a:p>
            <a:pPr marL="285750" indent="-285750">
              <a:buFont typeface="Arial" panose="020B0604020202020204" pitchFamily="34" charset="0"/>
              <a:buChar char="•"/>
            </a:pPr>
            <a:r>
              <a:rPr lang="nl-NL" dirty="0"/>
              <a:t>Visuele weergave</a:t>
            </a:r>
          </a:p>
          <a:p>
            <a:pPr marL="285750" indent="-285750">
              <a:buFont typeface="Arial" panose="020B0604020202020204" pitchFamily="34" charset="0"/>
              <a:buChar char="•"/>
            </a:pPr>
            <a:r>
              <a:rPr lang="nl-NL" dirty="0"/>
              <a:t>Kostenbegroting</a:t>
            </a:r>
          </a:p>
          <a:p>
            <a:pPr marL="285750" indent="-285750">
              <a:buFont typeface="Arial" panose="020B0604020202020204" pitchFamily="34" charset="0"/>
              <a:buChar char="•"/>
            </a:pPr>
            <a:r>
              <a:rPr lang="nl-NL" dirty="0"/>
              <a:t>Opbrengsten (niet in geld)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En Pitch je concept (zelf kiezen van vorm… </a:t>
            </a:r>
            <a:r>
              <a:rPr lang="nl-NL" dirty="0" err="1"/>
              <a:t>Pecha</a:t>
            </a:r>
            <a:r>
              <a:rPr lang="nl-NL" dirty="0"/>
              <a:t> </a:t>
            </a:r>
            <a:r>
              <a:rPr lang="nl-NL" dirty="0" err="1"/>
              <a:t>Kucha</a:t>
            </a:r>
            <a:r>
              <a:rPr lang="nl-NL" dirty="0"/>
              <a:t>? </a:t>
            </a:r>
            <a:r>
              <a:rPr lang="nl-NL"/>
              <a:t>Videoclip?)</a:t>
            </a:r>
            <a:endParaRPr lang="nl-NL" dirty="0"/>
          </a:p>
          <a:p>
            <a:endParaRPr lang="nl-NL" dirty="0"/>
          </a:p>
        </p:txBody>
      </p:sp>
    </p:spTree>
    <p:extLst>
      <p:ext uri="{BB962C8B-B14F-4D97-AF65-F5344CB8AC3E}">
        <p14:creationId xmlns:p14="http://schemas.microsoft.com/office/powerpoint/2010/main" val="253331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dirty="0">
                <a:solidFill>
                  <a:srgbClr val="000644"/>
                </a:solidFill>
                <a:latin typeface="Arial" panose="020B0604020202020204" pitchFamily="34" charset="0"/>
                <a:cs typeface="Arial" panose="020B0604020202020204" pitchFamily="34" charset="0"/>
              </a:rPr>
              <a:t>Doel van vandaag</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200" y="1825625"/>
            <a:ext cx="10515600" cy="4351338"/>
          </a:xfrm>
        </p:spPr>
        <p:txBody>
          <a:bodyPr>
            <a:normAutofit/>
          </a:bodyPr>
          <a:lstStyle/>
          <a:p>
            <a:r>
              <a:rPr lang="nl-NL" sz="2400" dirty="0">
                <a:solidFill>
                  <a:srgbClr val="000644"/>
                </a:solidFill>
                <a:latin typeface="Arial" panose="020B0604020202020204" pitchFamily="34" charset="0"/>
                <a:cs typeface="Arial" panose="020B0604020202020204" pitchFamily="34" charset="0"/>
              </a:rPr>
              <a:t>15.00: 5 presentaties van 5 minuten aan  ….</a:t>
            </a:r>
          </a:p>
          <a:p>
            <a:r>
              <a:rPr lang="nl-NL" sz="2400" dirty="0">
                <a:solidFill>
                  <a:srgbClr val="000644"/>
                </a:solidFill>
                <a:latin typeface="Arial" panose="020B0604020202020204" pitchFamily="34" charset="0"/>
                <a:cs typeface="Arial" panose="020B0604020202020204" pitchFamily="34" charset="0"/>
              </a:rPr>
              <a:t>Onderzoek naar leefbaar gebouw</a:t>
            </a:r>
          </a:p>
          <a:p>
            <a:r>
              <a:rPr lang="nl-NL" sz="2400" dirty="0">
                <a:solidFill>
                  <a:srgbClr val="000644"/>
                </a:solidFill>
                <a:latin typeface="Arial" panose="020B0604020202020204" pitchFamily="34" charset="0"/>
                <a:cs typeface="Arial" panose="020B0604020202020204" pitchFamily="34" charset="0"/>
              </a:rPr>
              <a:t>Oefenen met inspraak en wensen opdrachtgevers</a:t>
            </a:r>
          </a:p>
          <a:p>
            <a:r>
              <a:rPr lang="nl-NL" sz="2400" dirty="0">
                <a:solidFill>
                  <a:srgbClr val="000644"/>
                </a:solidFill>
                <a:latin typeface="Arial" panose="020B0604020202020204" pitchFamily="34" charset="0"/>
                <a:cs typeface="Arial" panose="020B0604020202020204" pitchFamily="34" charset="0"/>
              </a:rPr>
              <a:t>Maken van een mooi (digitaal) vrijetijdsconcept</a:t>
            </a:r>
          </a:p>
        </p:txBody>
      </p:sp>
    </p:spTree>
    <p:extLst>
      <p:ext uri="{BB962C8B-B14F-4D97-AF65-F5344CB8AC3E}">
        <p14:creationId xmlns:p14="http://schemas.microsoft.com/office/powerpoint/2010/main" val="342733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9DC73-522B-46E8-A5E1-5D7974B0C1BF}"/>
              </a:ext>
            </a:extLst>
          </p:cNvPr>
          <p:cNvSpPr>
            <a:spLocks noGrp="1"/>
          </p:cNvSpPr>
          <p:nvPr>
            <p:ph type="title"/>
          </p:nvPr>
        </p:nvSpPr>
        <p:spPr/>
        <p:txBody>
          <a:bodyPr/>
          <a:lstStyle/>
          <a:p>
            <a:r>
              <a:rPr lang="nl-NL" dirty="0"/>
              <a:t>Casus:</a:t>
            </a:r>
          </a:p>
        </p:txBody>
      </p:sp>
      <p:sp>
        <p:nvSpPr>
          <p:cNvPr id="3" name="Tekstvak 2">
            <a:extLst>
              <a:ext uri="{FF2B5EF4-FFF2-40B4-BE49-F238E27FC236}">
                <a16:creationId xmlns:a16="http://schemas.microsoft.com/office/drawing/2014/main" id="{4A4FBAF4-F053-49B1-A2CA-538C1DA4DB0F}"/>
              </a:ext>
            </a:extLst>
          </p:cNvPr>
          <p:cNvSpPr txBox="1"/>
          <p:nvPr/>
        </p:nvSpPr>
        <p:spPr>
          <a:xfrm>
            <a:off x="1127463" y="1690687"/>
            <a:ext cx="8629096" cy="3693319"/>
          </a:xfrm>
          <a:prstGeom prst="rect">
            <a:avLst/>
          </a:prstGeom>
          <a:noFill/>
        </p:spPr>
        <p:txBody>
          <a:bodyPr wrap="square" rtlCol="0">
            <a:spAutoFit/>
          </a:bodyPr>
          <a:lstStyle/>
          <a:p>
            <a:r>
              <a:rPr lang="nl-NL" dirty="0"/>
              <a:t>Het gebouw waar wij les geven is een multifunctioneel gebouw, sterker nog het is zelfs een multifunctionele vrijetijdslocatie. Echter beleven de mensen die in dit pand werken en studeren bijna nooit échte vrije tijd (pure </a:t>
            </a:r>
            <a:r>
              <a:rPr lang="nl-NL" dirty="0" err="1"/>
              <a:t>leisure</a:t>
            </a:r>
            <a:r>
              <a:rPr lang="nl-NL" dirty="0"/>
              <a:t>). En al helemaal niet met elkaar. Dat terwijl mooie vrijetijdsbestedingen voor sociale cohesie kunnen zorgen en voor wederzijds begrip bij bijvoorbeeld overlast.</a:t>
            </a:r>
          </a:p>
          <a:p>
            <a:endParaRPr lang="nl-NL" dirty="0"/>
          </a:p>
          <a:p>
            <a:r>
              <a:rPr lang="nl-NL" dirty="0" err="1"/>
              <a:t>Yuverta</a:t>
            </a:r>
            <a:r>
              <a:rPr lang="nl-NL" dirty="0"/>
              <a:t> MBO Tilburg is op het goede plan gekomen om een blijvend, terugkomend, gelaagd concept te maken waarin iedere werknemer (student) aan kan meedoen. Omdat </a:t>
            </a:r>
            <a:r>
              <a:rPr lang="nl-NL" dirty="0" err="1"/>
              <a:t>Yuverta</a:t>
            </a:r>
            <a:r>
              <a:rPr lang="nl-NL" dirty="0"/>
              <a:t> ‘Thuis in de toekomst is’ zal er een combinatie tussen offline en online in het concept moeten zitten.</a:t>
            </a:r>
          </a:p>
          <a:p>
            <a:endParaRPr lang="nl-NL" dirty="0"/>
          </a:p>
          <a:p>
            <a:r>
              <a:rPr lang="nl-NL" dirty="0"/>
              <a:t>Jullie als laatstejaars studenten met de specialisatie VT zijn hier natuurlijk uitstekend voor geschikt.</a:t>
            </a:r>
          </a:p>
        </p:txBody>
      </p:sp>
    </p:spTree>
    <p:extLst>
      <p:ext uri="{BB962C8B-B14F-4D97-AF65-F5344CB8AC3E}">
        <p14:creationId xmlns:p14="http://schemas.microsoft.com/office/powerpoint/2010/main" val="337499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1: Onderzoek</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2585323"/>
          </a:xfrm>
          <a:prstGeom prst="rect">
            <a:avLst/>
          </a:prstGeom>
          <a:noFill/>
        </p:spPr>
        <p:txBody>
          <a:bodyPr wrap="square" rtlCol="0">
            <a:spAutoFit/>
          </a:bodyPr>
          <a:lstStyle/>
          <a:p>
            <a:pPr marL="285750" indent="-285750">
              <a:buFont typeface="Arial" panose="020B0604020202020204" pitchFamily="34" charset="0"/>
              <a:buChar char="•"/>
            </a:pPr>
            <a:r>
              <a:rPr lang="nl-NL" dirty="0"/>
              <a:t>Onderzoek de geschiedenis van dit pand. (half a4)</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Breng in beeld welke organisaties in dit pand gevestigd zijn en maak een inschatting van de hoeveel mensen elke organisatie heeft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Stel een krachtenveldanalyse op</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Welke digitale ontwikkelingen/ trends zijn er nu in de Vrijetijdssector? Noem er 3 die jullie aanspreken.</a:t>
            </a:r>
          </a:p>
          <a:p>
            <a:endParaRPr lang="nl-NL" dirty="0"/>
          </a:p>
        </p:txBody>
      </p:sp>
    </p:spTree>
    <p:extLst>
      <p:ext uri="{BB962C8B-B14F-4D97-AF65-F5344CB8AC3E}">
        <p14:creationId xmlns:p14="http://schemas.microsoft.com/office/powerpoint/2010/main" val="121339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5C2-FC3B-43B8-9D8F-B297E56AED12}"/>
              </a:ext>
            </a:extLst>
          </p:cNvPr>
          <p:cNvSpPr>
            <a:spLocks noGrp="1"/>
          </p:cNvSpPr>
          <p:nvPr>
            <p:ph type="title"/>
          </p:nvPr>
        </p:nvSpPr>
        <p:spPr/>
        <p:txBody>
          <a:bodyPr/>
          <a:lstStyle/>
          <a:p>
            <a:r>
              <a:rPr lang="nl-NL" dirty="0"/>
              <a:t>Opdracht 2: een goed concept</a:t>
            </a:r>
          </a:p>
        </p:txBody>
      </p:sp>
      <p:sp>
        <p:nvSpPr>
          <p:cNvPr id="3" name="Tekstvak 2">
            <a:extLst>
              <a:ext uri="{FF2B5EF4-FFF2-40B4-BE49-F238E27FC236}">
                <a16:creationId xmlns:a16="http://schemas.microsoft.com/office/drawing/2014/main" id="{9CF2E3BB-2057-447B-8DCD-925487633CA5}"/>
              </a:ext>
            </a:extLst>
          </p:cNvPr>
          <p:cNvSpPr txBox="1"/>
          <p:nvPr/>
        </p:nvSpPr>
        <p:spPr>
          <a:xfrm>
            <a:off x="838200" y="1784412"/>
            <a:ext cx="10889202" cy="3139321"/>
          </a:xfrm>
          <a:prstGeom prst="rect">
            <a:avLst/>
          </a:prstGeom>
          <a:noFill/>
        </p:spPr>
        <p:txBody>
          <a:bodyPr wrap="square" rtlCol="0">
            <a:spAutoFit/>
          </a:bodyPr>
          <a:lstStyle/>
          <a:p>
            <a:r>
              <a:rPr lang="nl-NL" dirty="0"/>
              <a:t>Een goed concept heeft een aantal kenmerken (zie volgende pagina’s)</a:t>
            </a:r>
          </a:p>
          <a:p>
            <a:endParaRPr lang="nl-NL" dirty="0"/>
          </a:p>
          <a:p>
            <a:r>
              <a:rPr lang="nl-NL" dirty="0"/>
              <a:t>Bedenk 2 sterke concepten met een mix van online en fysiek die voor alle stakeholders aantrekkelijk zouden kunnen zijn.</a:t>
            </a:r>
          </a:p>
          <a:p>
            <a:endParaRPr lang="nl-NL" dirty="0"/>
          </a:p>
          <a:p>
            <a:r>
              <a:rPr lang="nl-NL" dirty="0"/>
              <a:t>Daarnaast houden jullie er rekening mee dat het concept duurzaam is.</a:t>
            </a:r>
          </a:p>
          <a:p>
            <a:endParaRPr lang="nl-NL" dirty="0"/>
          </a:p>
          <a:p>
            <a:endParaRPr lang="nl-NL" dirty="0"/>
          </a:p>
          <a:p>
            <a:r>
              <a:rPr lang="nl-NL" dirty="0"/>
              <a:t>Elke concept presenteer je dadelijk aan 4 stakeholders in een inspraakmiddag.</a:t>
            </a:r>
          </a:p>
          <a:p>
            <a:endParaRPr lang="nl-NL" dirty="0"/>
          </a:p>
          <a:p>
            <a:r>
              <a:rPr lang="nl-NL" dirty="0"/>
              <a:t>De presentatie per concept is een moodboard inclusief beknopte uitleg én begroting</a:t>
            </a:r>
          </a:p>
        </p:txBody>
      </p:sp>
    </p:spTree>
    <p:extLst>
      <p:ext uri="{BB962C8B-B14F-4D97-AF65-F5344CB8AC3E}">
        <p14:creationId xmlns:p14="http://schemas.microsoft.com/office/powerpoint/2010/main" val="288838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79576" y="1196753"/>
            <a:ext cx="7931224" cy="4929411"/>
          </a:xfrm>
        </p:spPr>
        <p:txBody>
          <a:bodyPr/>
          <a:lstStyle/>
          <a:p>
            <a:pPr marL="0" indent="0">
              <a:buNone/>
            </a:pPr>
            <a:r>
              <a:rPr lang="nl-NL" u="sng" dirty="0"/>
              <a:t>Een idee is:</a:t>
            </a:r>
            <a:r>
              <a:rPr lang="nl-NL" dirty="0"/>
              <a:t> een gedachte die het hoofd verlaat</a:t>
            </a:r>
          </a:p>
          <a:p>
            <a:pPr marL="0" indent="0">
              <a:buNone/>
            </a:pPr>
            <a:endParaRPr lang="nl-NL" u="sng" dirty="0"/>
          </a:p>
          <a:p>
            <a:pPr marL="0" indent="0">
              <a:buNone/>
            </a:pPr>
            <a:endParaRPr lang="nl-NL" u="sng" dirty="0"/>
          </a:p>
          <a:p>
            <a:pPr marL="0" indent="0">
              <a:buNone/>
            </a:pPr>
            <a:r>
              <a:rPr lang="nl-NL" u="sng" dirty="0"/>
              <a:t>Een concept is</a:t>
            </a:r>
            <a:r>
              <a:rPr lang="nl-NL" dirty="0"/>
              <a:t>: een verzameling van ideeën, verpakt in een goed verhaal met sterke onderbouwing waarop beslissingen gemaakt kunnen worden.</a:t>
            </a:r>
            <a:endParaRPr lang="nl-NL" u="sng" dirty="0"/>
          </a:p>
        </p:txBody>
      </p:sp>
    </p:spTree>
    <p:extLst>
      <p:ext uri="{BB962C8B-B14F-4D97-AF65-F5344CB8AC3E}">
        <p14:creationId xmlns:p14="http://schemas.microsoft.com/office/powerpoint/2010/main" val="113634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79576" y="1196753"/>
            <a:ext cx="7931224" cy="4929411"/>
          </a:xfrm>
        </p:spPr>
        <p:txBody>
          <a:bodyPr/>
          <a:lstStyle/>
          <a:p>
            <a:pPr marL="0" indent="0">
              <a:buNone/>
            </a:pPr>
            <a:r>
              <a:rPr lang="nl-NL" u="sng" dirty="0"/>
              <a:t>Een concept:</a:t>
            </a:r>
          </a:p>
          <a:p>
            <a:r>
              <a:rPr lang="nl-NL" dirty="0"/>
              <a:t>Omzetten van meerdere ideeën tot één geheel</a:t>
            </a:r>
          </a:p>
          <a:p>
            <a:r>
              <a:rPr lang="nl-NL" dirty="0"/>
              <a:t>Er komen meerdere ideeën samen</a:t>
            </a:r>
          </a:p>
          <a:p>
            <a:r>
              <a:rPr lang="nl-NL" dirty="0"/>
              <a:t>Logisch geheel</a:t>
            </a:r>
          </a:p>
          <a:p>
            <a:r>
              <a:rPr lang="nl-NL" dirty="0"/>
              <a:t>Kapstok</a:t>
            </a:r>
          </a:p>
        </p:txBody>
      </p:sp>
    </p:spTree>
    <p:extLst>
      <p:ext uri="{BB962C8B-B14F-4D97-AF65-F5344CB8AC3E}">
        <p14:creationId xmlns:p14="http://schemas.microsoft.com/office/powerpoint/2010/main" val="108978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07568" y="1196753"/>
            <a:ext cx="8003232" cy="4929411"/>
          </a:xfrm>
        </p:spPr>
        <p:txBody>
          <a:bodyPr>
            <a:normAutofit/>
          </a:bodyPr>
          <a:lstStyle/>
          <a:p>
            <a:pPr marL="0" indent="0">
              <a:buNone/>
            </a:pPr>
            <a:r>
              <a:rPr lang="nl-NL" u="sng" dirty="0"/>
              <a:t>Van belang bij een goed concept:</a:t>
            </a:r>
          </a:p>
          <a:p>
            <a:pPr marL="0" indent="0">
              <a:buNone/>
            </a:pPr>
            <a:endParaRPr lang="nl-NL" u="sng" dirty="0"/>
          </a:p>
          <a:p>
            <a:pPr lvl="0"/>
            <a:r>
              <a:rPr lang="nl-NL" b="1" dirty="0"/>
              <a:t>Design</a:t>
            </a:r>
            <a:r>
              <a:rPr lang="nl-NL" dirty="0"/>
              <a:t>: het gaat niet alleen om functionaliteit maar het moet ook de zintuigen prikkelen;</a:t>
            </a:r>
          </a:p>
          <a:p>
            <a:pPr lvl="0"/>
            <a:r>
              <a:rPr lang="nl-NL" b="1" dirty="0"/>
              <a:t>Storytelling</a:t>
            </a:r>
            <a:r>
              <a:rPr lang="nl-NL" dirty="0"/>
              <a:t>: waarmee je de emotie raakt en er een gevoel aan koppelt;</a:t>
            </a:r>
          </a:p>
          <a:p>
            <a:pPr lvl="0"/>
            <a:r>
              <a:rPr lang="nl-NL" b="1" dirty="0"/>
              <a:t>Symphony</a:t>
            </a:r>
            <a:r>
              <a:rPr lang="nl-NL" dirty="0"/>
              <a:t>: het vermogen om nieuwe relaties en combinaties te maken die eerder door niemand werden gezien;</a:t>
            </a:r>
          </a:p>
          <a:p>
            <a:pPr marL="0" indent="0">
              <a:buNone/>
            </a:pPr>
            <a:endParaRPr lang="nl-NL" dirty="0"/>
          </a:p>
        </p:txBody>
      </p:sp>
    </p:spTree>
    <p:extLst>
      <p:ext uri="{BB962C8B-B14F-4D97-AF65-F5344CB8AC3E}">
        <p14:creationId xmlns:p14="http://schemas.microsoft.com/office/powerpoint/2010/main" val="426069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Verdieping concepten</a:t>
            </a:r>
          </a:p>
        </p:txBody>
      </p:sp>
      <p:sp>
        <p:nvSpPr>
          <p:cNvPr id="3" name="Tijdelijke aanduiding voor inhoud 2"/>
          <p:cNvSpPr>
            <a:spLocks noGrp="1"/>
          </p:cNvSpPr>
          <p:nvPr>
            <p:ph idx="1"/>
          </p:nvPr>
        </p:nvSpPr>
        <p:spPr>
          <a:xfrm>
            <a:off x="2207568" y="1196753"/>
            <a:ext cx="8003232" cy="4929411"/>
          </a:xfrm>
        </p:spPr>
        <p:txBody>
          <a:bodyPr>
            <a:normAutofit/>
          </a:bodyPr>
          <a:lstStyle/>
          <a:p>
            <a:pPr marL="0" indent="0">
              <a:buNone/>
            </a:pPr>
            <a:r>
              <a:rPr lang="nl-NL" u="sng" dirty="0"/>
              <a:t>Van belang bij een goed concept:</a:t>
            </a:r>
          </a:p>
          <a:p>
            <a:pPr marL="0" indent="0">
              <a:buNone/>
            </a:pPr>
            <a:endParaRPr lang="nl-NL" u="sng" dirty="0"/>
          </a:p>
          <a:p>
            <a:pPr lvl="0"/>
            <a:r>
              <a:rPr lang="nl-NL" b="1" dirty="0" err="1"/>
              <a:t>Emphathy</a:t>
            </a:r>
            <a:r>
              <a:rPr lang="nl-NL" dirty="0"/>
              <a:t>: wat beweegt en raakt mensen?</a:t>
            </a:r>
          </a:p>
          <a:p>
            <a:pPr lvl="0"/>
            <a:r>
              <a:rPr lang="nl-NL" b="1" dirty="0"/>
              <a:t>Play</a:t>
            </a:r>
            <a:r>
              <a:rPr lang="nl-NL" dirty="0"/>
              <a:t>: speelsheid, humor en luchtigheid zijn essentieel;</a:t>
            </a:r>
          </a:p>
          <a:p>
            <a:pPr lvl="0"/>
            <a:r>
              <a:rPr lang="nl-NL" b="1" dirty="0" err="1"/>
              <a:t>Meaning</a:t>
            </a:r>
            <a:r>
              <a:rPr lang="nl-NL" dirty="0"/>
              <a:t>: betekenis geven aan de wereld vanuit het “waarom” je iets doet. Denk hierbij aan de Golden </a:t>
            </a:r>
            <a:r>
              <a:rPr lang="nl-NL" dirty="0" err="1"/>
              <a:t>Circle</a:t>
            </a:r>
            <a:r>
              <a:rPr lang="nl-NL" dirty="0"/>
              <a:t>.</a:t>
            </a:r>
          </a:p>
          <a:p>
            <a:pPr marL="0" indent="0">
              <a:buNone/>
            </a:pPr>
            <a:endParaRPr lang="nl-NL" dirty="0"/>
          </a:p>
        </p:txBody>
      </p:sp>
    </p:spTree>
    <p:extLst>
      <p:ext uri="{BB962C8B-B14F-4D97-AF65-F5344CB8AC3E}">
        <p14:creationId xmlns:p14="http://schemas.microsoft.com/office/powerpoint/2010/main" val="10321415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86</TotalTime>
  <Words>603</Words>
  <Application>Microsoft Office PowerPoint</Application>
  <PresentationFormat>Breedbeeld</PresentationFormat>
  <Paragraphs>89</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Kantoorthema</vt:lpstr>
      <vt:lpstr>PowerPoint-presentatie</vt:lpstr>
      <vt:lpstr>Doel van vandaag</vt:lpstr>
      <vt:lpstr>Casus:</vt:lpstr>
      <vt:lpstr>Opdracht 1: Onderzoek</vt:lpstr>
      <vt:lpstr>Opdracht 2: een goed concept</vt:lpstr>
      <vt:lpstr>Verdieping concepten</vt:lpstr>
      <vt:lpstr>Verdieping concepten</vt:lpstr>
      <vt:lpstr>Verdieping concepten</vt:lpstr>
      <vt:lpstr>Verdieping concepten</vt:lpstr>
      <vt:lpstr>Opdracht 3: Inspraakmiddag</vt:lpstr>
      <vt:lpstr>Opdracht 4: Pitch je concept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7</cp:revision>
  <dcterms:created xsi:type="dcterms:W3CDTF">2021-07-07T07:37:45Z</dcterms:created>
  <dcterms:modified xsi:type="dcterms:W3CDTF">2021-09-30T07:41:10Z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